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5" r:id="rId4"/>
    <p:sldId id="258" r:id="rId5"/>
    <p:sldId id="259" r:id="rId6"/>
    <p:sldId id="284" r:id="rId7"/>
    <p:sldId id="260" r:id="rId8"/>
    <p:sldId id="261" r:id="rId9"/>
    <p:sldId id="265" r:id="rId10"/>
    <p:sldId id="291" r:id="rId11"/>
    <p:sldId id="266" r:id="rId12"/>
    <p:sldId id="267" r:id="rId13"/>
    <p:sldId id="272" r:id="rId14"/>
    <p:sldId id="295" r:id="rId15"/>
    <p:sldId id="293" r:id="rId16"/>
    <p:sldId id="294" r:id="rId17"/>
    <p:sldId id="271" r:id="rId18"/>
    <p:sldId id="273" r:id="rId19"/>
    <p:sldId id="274" r:id="rId20"/>
    <p:sldId id="275" r:id="rId21"/>
    <p:sldId id="281" r:id="rId22"/>
    <p:sldId id="280" r:id="rId23"/>
    <p:sldId id="297" r:id="rId24"/>
    <p:sldId id="283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67" autoAdjust="0"/>
  </p:normalViewPr>
  <p:slideViewPr>
    <p:cSldViewPr>
      <p:cViewPr varScale="1">
        <p:scale>
          <a:sx n="83" d="100"/>
          <a:sy n="83" d="100"/>
        </p:scale>
        <p:origin x="-629" y="-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5304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04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04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04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182879"/>
            <a:ext cx="11966448" cy="237439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09016" y="3529584"/>
            <a:ext cx="11527790" cy="3154680"/>
          </a:xfrm>
          <a:custGeom>
            <a:avLst/>
            <a:gdLst/>
            <a:ahLst/>
            <a:cxnLst/>
            <a:rect l="l" t="t" r="r" b="b"/>
            <a:pathLst>
              <a:path w="11527790" h="3154679">
                <a:moveTo>
                  <a:pt x="0" y="3154679"/>
                </a:moveTo>
                <a:lnTo>
                  <a:pt x="11527536" y="3154679"/>
                </a:lnTo>
                <a:lnTo>
                  <a:pt x="11527536" y="0"/>
                </a:lnTo>
                <a:lnTo>
                  <a:pt x="0" y="0"/>
                </a:lnTo>
                <a:lnTo>
                  <a:pt x="0" y="3154679"/>
                </a:lnTo>
                <a:close/>
              </a:path>
            </a:pathLst>
          </a:custGeom>
          <a:ln w="24384">
            <a:solidFill>
              <a:srgbClr val="C5D9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784" y="-59613"/>
            <a:ext cx="10098430" cy="12639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5304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880" y="1601597"/>
            <a:ext cx="11182985" cy="433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274" y="2816478"/>
            <a:ext cx="9465818" cy="25955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0" algn="ctr">
              <a:lnSpc>
                <a:spcPts val="2030"/>
              </a:lnSpc>
              <a:spcBef>
                <a:spcPts val="100"/>
              </a:spcBef>
            </a:pPr>
            <a:r>
              <a:rPr lang="en-US" b="1" spc="-25" dirty="0" smtClean="0">
                <a:solidFill>
                  <a:srgbClr val="53045C"/>
                </a:solidFill>
                <a:latin typeface="Times New Roman"/>
                <a:cs typeface="Times New Roman"/>
              </a:rPr>
              <a:t>INFRA-SCOPE:SMART</a:t>
            </a:r>
            <a:r>
              <a:rPr lang="en-US" b="1" spc="-55" dirty="0">
                <a:solidFill>
                  <a:srgbClr val="53045C"/>
                </a:solidFill>
                <a:latin typeface="Times New Roman"/>
                <a:cs typeface="Times New Roman"/>
              </a:rPr>
              <a:t> </a:t>
            </a:r>
            <a:r>
              <a:rPr lang="en-US" b="1" spc="-55" dirty="0" smtClean="0">
                <a:solidFill>
                  <a:srgbClr val="53045C"/>
                </a:solidFill>
                <a:latin typeface="Times New Roman"/>
                <a:cs typeface="Times New Roman"/>
              </a:rPr>
              <a:t>DAMAGE DETECTION FOR SAFER INFRASTRUCTURE</a:t>
            </a:r>
            <a:endParaRPr lang="en-IN" sz="1800" b="1" dirty="0">
              <a:solidFill>
                <a:srgbClr val="53045C"/>
              </a:solidFill>
              <a:latin typeface="Times New Roman"/>
              <a:cs typeface="Times New Roman"/>
            </a:endParaRPr>
          </a:p>
          <a:p>
            <a:pPr marL="1485900" algn="ctr">
              <a:lnSpc>
                <a:spcPts val="2030"/>
              </a:lnSpc>
              <a:spcBef>
                <a:spcPts val="100"/>
              </a:spcBef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lang="en-IN" sz="1800" b="1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r>
              <a:rPr sz="1800" b="1" dirty="0">
                <a:latin typeface="Arial"/>
                <a:cs typeface="Arial"/>
              </a:rPr>
              <a:t>Team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Details:</a:t>
            </a:r>
            <a:endParaRPr sz="1800" dirty="0">
              <a:latin typeface="Arial"/>
              <a:cs typeface="Arial"/>
            </a:endParaRPr>
          </a:p>
          <a:p>
            <a:pPr marR="6425565">
              <a:lnSpc>
                <a:spcPct val="100000"/>
              </a:lnSpc>
              <a:spcBef>
                <a:spcPts val="1565"/>
              </a:spcBef>
            </a:pPr>
            <a:r>
              <a:rPr sz="1400" b="1" spc="-30" dirty="0">
                <a:latin typeface="Arial"/>
                <a:cs typeface="Arial"/>
              </a:rPr>
              <a:t>Name: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lang="en-US" sz="1400" b="1" spc="-45" dirty="0" smtClean="0">
                <a:latin typeface="Arial"/>
                <a:cs typeface="Arial"/>
              </a:rPr>
              <a:t>Al </a:t>
            </a:r>
            <a:r>
              <a:rPr lang="en-US" sz="1400" b="1" spc="-45" dirty="0" err="1" smtClean="0">
                <a:latin typeface="Arial"/>
                <a:cs typeface="Arial"/>
              </a:rPr>
              <a:t>Shifa</a:t>
            </a:r>
            <a:r>
              <a:rPr lang="en-US" sz="1400" b="1" spc="-45" dirty="0" smtClean="0">
                <a:latin typeface="Arial"/>
                <a:cs typeface="Arial"/>
              </a:rPr>
              <a:t> R </a:t>
            </a:r>
            <a:r>
              <a:rPr sz="1400" b="1" spc="-10" dirty="0" smtClean="0">
                <a:latin typeface="Arial"/>
                <a:cs typeface="Arial"/>
              </a:rPr>
              <a:t>/</a:t>
            </a:r>
            <a:r>
              <a:rPr lang="en-US" sz="1400" b="1" spc="-10" dirty="0" smtClean="0">
                <a:latin typeface="Arial"/>
                <a:cs typeface="Arial"/>
              </a:rPr>
              <a:t>211423104030 </a:t>
            </a:r>
            <a:r>
              <a:rPr sz="1400" b="1" spc="-30" dirty="0" smtClean="0">
                <a:latin typeface="Arial"/>
                <a:cs typeface="Arial"/>
              </a:rPr>
              <a:t>Name:</a:t>
            </a:r>
            <a:r>
              <a:rPr sz="1400" b="1" spc="-90" dirty="0" smtClean="0">
                <a:latin typeface="Arial"/>
                <a:cs typeface="Arial"/>
              </a:rPr>
              <a:t> </a:t>
            </a:r>
            <a:r>
              <a:rPr lang="en-US" sz="1400" b="1" spc="-90" dirty="0" err="1" smtClean="0">
                <a:latin typeface="Arial"/>
                <a:cs typeface="Arial"/>
              </a:rPr>
              <a:t>Anitha</a:t>
            </a:r>
            <a:r>
              <a:rPr lang="en-US" sz="1400" b="1" spc="-90" dirty="0" smtClean="0">
                <a:latin typeface="Arial"/>
                <a:cs typeface="Arial"/>
              </a:rPr>
              <a:t> C </a:t>
            </a:r>
            <a:r>
              <a:rPr sz="1400" b="1" spc="-10" dirty="0" smtClean="0">
                <a:latin typeface="Arial"/>
                <a:cs typeface="Arial"/>
              </a:rPr>
              <a:t>/</a:t>
            </a:r>
            <a:r>
              <a:rPr lang="en-US" sz="1400" b="1" spc="-10" dirty="0" smtClean="0">
                <a:latin typeface="Arial"/>
                <a:cs typeface="Arial"/>
              </a:rPr>
              <a:t>211423104043  </a:t>
            </a:r>
            <a:r>
              <a:rPr sz="1600" b="1" spc="-35" dirty="0" smtClean="0">
                <a:latin typeface="Arial"/>
                <a:cs typeface="Arial"/>
              </a:rPr>
              <a:t>Batch</a:t>
            </a:r>
            <a:r>
              <a:rPr sz="1600" b="1" spc="-105" dirty="0" smtClean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Number: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25" dirty="0" smtClean="0">
                <a:latin typeface="Arial"/>
                <a:cs typeface="Arial"/>
              </a:rPr>
              <a:t>A2</a:t>
            </a:r>
            <a:r>
              <a:rPr lang="en-US" sz="1600" b="1" spc="-25" dirty="0" smtClean="0">
                <a:latin typeface="Arial"/>
                <a:cs typeface="Arial"/>
              </a:rPr>
              <a:t>9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5719" y="5193538"/>
            <a:ext cx="619315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Arial"/>
                <a:cs typeface="Arial"/>
              </a:rPr>
              <a:t>Domain: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Artificial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Intelligence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Machine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000" b="1" spc="-25" dirty="0">
                <a:latin typeface="Arial"/>
                <a:cs typeface="Arial"/>
              </a:rPr>
              <a:t>Coordinator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Name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&amp;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Designation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Dr.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Kavitha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Subramaniam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Professor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042" y="6107988"/>
            <a:ext cx="248015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Arial"/>
                <a:cs typeface="Arial"/>
              </a:rPr>
              <a:t>Date:</a:t>
            </a:r>
            <a:r>
              <a:rPr lang="en-IN" sz="2000" b="1" spc="-20" dirty="0">
                <a:latin typeface="Arial"/>
                <a:cs typeface="Arial"/>
              </a:rPr>
              <a:t>29.10.2025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274" y="5371287"/>
            <a:ext cx="4814926" cy="5963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latin typeface="Arial"/>
                <a:cs typeface="Arial"/>
              </a:rPr>
              <a:t>Guide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Name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&amp;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 smtClean="0">
                <a:latin typeface="Arial"/>
                <a:cs typeface="Arial"/>
              </a:rPr>
              <a:t>Designation</a:t>
            </a:r>
            <a:r>
              <a:rPr sz="2000" b="1" spc="-10" dirty="0" smtClean="0">
                <a:latin typeface="Arial"/>
                <a:cs typeface="Arial"/>
              </a:rPr>
              <a:t>:</a:t>
            </a:r>
            <a:r>
              <a:rPr lang="en-US" sz="2000" b="1" spc="-10" dirty="0" smtClean="0">
                <a:latin typeface="Arial"/>
                <a:cs typeface="Arial"/>
              </a:rPr>
              <a:t>                     </a:t>
            </a:r>
            <a:r>
              <a:rPr lang="en-US" b="1" dirty="0" smtClean="0"/>
              <a:t>Ms</a:t>
            </a:r>
            <a:r>
              <a:rPr lang="en-US" b="1" dirty="0"/>
              <a:t>. S. </a:t>
            </a:r>
            <a:r>
              <a:rPr lang="en-US" b="1" dirty="0" err="1"/>
              <a:t>Rohini</a:t>
            </a:r>
            <a:r>
              <a:rPr lang="en-US" b="1" dirty="0"/>
              <a:t>, M.E. – Assistant Professor</a:t>
            </a:r>
            <a:endParaRPr lang="en-IN" b="1" spc="-1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B0961F-81D8-3F65-271C-2688ADB34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C3FA7CED-89BE-A6DB-B3EF-B07CAF7E9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-457200"/>
            <a:ext cx="9677400" cy="1262781"/>
          </a:xfrm>
          <a:prstGeom prst="rect">
            <a:avLst/>
          </a:prstGeom>
        </p:spPr>
        <p:txBody>
          <a:bodyPr vert="horz" wrap="square" lIns="0" tIns="648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950" dirty="0"/>
              <a:t>          </a:t>
            </a:r>
            <a:r>
              <a:rPr lang="en-IN" sz="3950" dirty="0" smtClean="0"/>
              <a:t>UML DIAGRAMS-USE CASE DIAGRAM</a:t>
            </a:r>
            <a:endParaRPr sz="39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9753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6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1196224"/>
          </a:xfrm>
          <a:prstGeom prst="rect">
            <a:avLst/>
          </a:prstGeom>
        </p:spPr>
        <p:txBody>
          <a:bodyPr vert="horz" wrap="square" lIns="0" tIns="514095" rIns="0" bIns="0" rtlCol="0">
            <a:spAutoFit/>
          </a:bodyPr>
          <a:lstStyle/>
          <a:p>
            <a:pPr marL="2540000">
              <a:lnSpc>
                <a:spcPct val="100000"/>
              </a:lnSpc>
              <a:spcBef>
                <a:spcPts val="95"/>
              </a:spcBef>
            </a:pPr>
            <a:r>
              <a:rPr lang="en-US" b="0" spc="-10" dirty="0" smtClean="0">
                <a:solidFill>
                  <a:srgbClr val="000000"/>
                </a:solidFill>
                <a:latin typeface="Calibri"/>
                <a:cs typeface="Calibri"/>
              </a:rPr>
              <a:t>   CLASS DIAGRAM</a:t>
            </a:r>
            <a:endParaRPr b="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9677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1196224"/>
          </a:xfrm>
          <a:prstGeom prst="rect">
            <a:avLst/>
          </a:prstGeom>
        </p:spPr>
        <p:txBody>
          <a:bodyPr vert="horz" wrap="square" lIns="0" tIns="514095" rIns="0" bIns="0" rtlCol="0">
            <a:spAutoFit/>
          </a:bodyPr>
          <a:lstStyle/>
          <a:p>
            <a:pPr marL="2426970">
              <a:lnSpc>
                <a:spcPct val="100000"/>
              </a:lnSpc>
              <a:spcBef>
                <a:spcPts val="95"/>
              </a:spcBef>
            </a:pPr>
            <a:r>
              <a:rPr lang="en-US" b="0" spc="-25" dirty="0" smtClean="0">
                <a:solidFill>
                  <a:srgbClr val="000000"/>
                </a:solidFill>
              </a:rPr>
              <a:t>DATAFLOW</a:t>
            </a:r>
            <a:r>
              <a:rPr b="0" spc="-215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DIAGRAM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10134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dirty="0"/>
              <a:t>Module</a:t>
            </a:r>
            <a:r>
              <a:rPr spc="-155" dirty="0"/>
              <a:t> </a:t>
            </a:r>
            <a:r>
              <a:rPr spc="-10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9D34A2-ECD5-ED97-D873-94A7C7031C76}"/>
              </a:ext>
            </a:extLst>
          </p:cNvPr>
          <p:cNvSpPr txBox="1"/>
          <p:nvPr/>
        </p:nvSpPr>
        <p:spPr>
          <a:xfrm>
            <a:off x="609600" y="1524000"/>
            <a:ext cx="11353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Drone Data Acquisition Module:</a:t>
            </a:r>
            <a:r>
              <a:rPr lang="en-US" dirty="0" smtClean="0"/>
              <a:t> This module is responsible for capturing high-resolution aerial images, thermal and LiDAR sensor data, and precise GPS coordinates. It serves as the primary input source for the entire inspection process, ensuring accurate and comprehensive data collection.</a:t>
            </a:r>
          </a:p>
          <a:p>
            <a:r>
              <a:rPr lang="en-US" b="1" dirty="0" smtClean="0"/>
              <a:t>Pre-Processing Module:</a:t>
            </a:r>
            <a:r>
              <a:rPr lang="en-US" dirty="0" smtClean="0"/>
              <a:t> The captured data undergoes preprocessing to remove noise, adjust image contrast, and normalize inputs. This step enhances image clarity and prepares consistent datasets for the AI analysis stage.</a:t>
            </a:r>
          </a:p>
          <a:p>
            <a:r>
              <a:rPr lang="en-US" b="1" dirty="0" smtClean="0"/>
              <a:t>AI Analysis Module:</a:t>
            </a:r>
            <a:r>
              <a:rPr lang="en-US" dirty="0" smtClean="0"/>
              <a:t> Utilizing advanced algorithms such as Convolutional Neural Networks (CNN) and Random Forest, this module automatically identifies and classifies structural defects including cracks, corrosion, and surface anomalies.</a:t>
            </a:r>
          </a:p>
          <a:p>
            <a:r>
              <a:rPr lang="en-US" b="1" dirty="0" smtClean="0"/>
              <a:t>Alert Generation Module:</a:t>
            </a:r>
            <a:r>
              <a:rPr lang="en-US" dirty="0" smtClean="0"/>
              <a:t> When abnormalities are detected, this module immediately sends real-time alerts and notifications to maintenance teams via the integrated web or mobile application, enabling prompt action.</a:t>
            </a:r>
          </a:p>
          <a:p>
            <a:r>
              <a:rPr lang="en-US" b="1" dirty="0" smtClean="0"/>
              <a:t>Dashboard Visualization:</a:t>
            </a:r>
            <a:r>
              <a:rPr lang="en-US" dirty="0" smtClean="0"/>
              <a:t> A dynamic dashboard provides real-time visualization of inspection results, damage locations, and performance trends. It also allows comparison with historical data for trend-based maintenance decisions.</a:t>
            </a:r>
          </a:p>
          <a:p>
            <a:r>
              <a:rPr lang="en-US" b="1" dirty="0" smtClean="0"/>
              <a:t>Database and Security Layer:</a:t>
            </a:r>
            <a:r>
              <a:rPr lang="en-US" dirty="0" smtClean="0"/>
              <a:t> This module ensures secure storage and management of inspection data using encryption and authentication mechanisms, maintaining data integrity and privacy throughout the workflow.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D58DDE-8071-14C0-B538-DCB5F47EE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D4D1EABD-283C-A66A-6688-C77A53144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1183195"/>
          </a:xfrm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lang="en-IN" spc="-10" dirty="0"/>
              <a:t>    </a:t>
            </a:r>
            <a:r>
              <a:rPr lang="en-US" dirty="0"/>
              <a:t>Algorithm / Methodology</a:t>
            </a:r>
            <a:endParaRPr spc="-1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0190C674-611E-B803-733F-B0DEF48A364D}"/>
              </a:ext>
            </a:extLst>
          </p:cNvPr>
          <p:cNvSpPr txBox="1"/>
          <p:nvPr/>
        </p:nvSpPr>
        <p:spPr>
          <a:xfrm>
            <a:off x="533400" y="1447800"/>
            <a:ext cx="1150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Mission Planning:</a:t>
            </a:r>
            <a:r>
              <a:rPr lang="en-US" sz="1600" dirty="0" smtClean="0"/>
              <a:t> The inspection process begins with defining the drone’s flight path, altitude, and coverage area. Waypoints are configured to ensure complete and efficient data collection over the target infrastructure.</a:t>
            </a:r>
          </a:p>
          <a:p>
            <a:endParaRPr lang="en-US" sz="1600" dirty="0" smtClean="0"/>
          </a:p>
          <a:p>
            <a:r>
              <a:rPr lang="en-US" sz="1600" b="1" dirty="0" smtClean="0"/>
              <a:t>Autonomous Flight Operation:</a:t>
            </a:r>
            <a:r>
              <a:rPr lang="en-US" sz="1600" dirty="0" smtClean="0"/>
              <a:t> Drones operate autonomously along the planned route, capturing high-resolution images and multispectral sensor data from various angles to ensure full surface coverage.</a:t>
            </a:r>
          </a:p>
          <a:p>
            <a:endParaRPr lang="en-US" sz="1600" dirty="0" smtClean="0"/>
          </a:p>
          <a:p>
            <a:r>
              <a:rPr lang="en-US" sz="1600" b="1" dirty="0" smtClean="0"/>
              <a:t>Data Transmission to Cloud:</a:t>
            </a:r>
            <a:r>
              <a:rPr lang="en-US" sz="1600" dirty="0" smtClean="0"/>
              <a:t> The collected data is securely transmitted to a cloud-based server using protocols such as MQTT or HTTPS. This enables real-time access, storage, and synchronization for subsequent analysis.</a:t>
            </a:r>
          </a:p>
          <a:p>
            <a:endParaRPr lang="en-US" sz="1600" dirty="0" smtClean="0"/>
          </a:p>
          <a:p>
            <a:r>
              <a:rPr lang="en-US" sz="1600" b="1" dirty="0" smtClean="0"/>
              <a:t>AI-Based Defect Detection:</a:t>
            </a:r>
            <a:r>
              <a:rPr lang="en-US" sz="1600" dirty="0" smtClean="0"/>
              <a:t> The uploaded data is processed using AI algorithms such as Convolutional Neural Networks (CNN) for pixel-wise defect segmentation.</a:t>
            </a:r>
            <a:br>
              <a:rPr lang="en-US" sz="1600" dirty="0" smtClean="0"/>
            </a:br>
            <a:r>
              <a:rPr lang="en-US" sz="1600" i="1" dirty="0" smtClean="0"/>
              <a:t>Defect Area = </a:t>
            </a:r>
            <a:r>
              <a:rPr lang="el-GR" sz="1600" i="1" dirty="0" smtClean="0"/>
              <a:t>Σ[</a:t>
            </a:r>
            <a:r>
              <a:rPr lang="en-US" sz="1600" i="1" dirty="0" smtClean="0"/>
              <a:t>I(</a:t>
            </a:r>
            <a:r>
              <a:rPr lang="en-US" sz="1600" i="1" dirty="0" err="1" smtClean="0"/>
              <a:t>i</a:t>
            </a:r>
            <a:r>
              <a:rPr lang="en-US" sz="1600" i="1" dirty="0" smtClean="0"/>
              <a:t>) &gt; </a:t>
            </a:r>
            <a:r>
              <a:rPr lang="en-US" sz="1600" i="1" dirty="0" err="1" smtClean="0"/>
              <a:t>Tcrack</a:t>
            </a:r>
            <a:r>
              <a:rPr lang="en-US" sz="1600" i="1" dirty="0" smtClean="0"/>
              <a:t>]</a:t>
            </a:r>
            <a:r>
              <a:rPr lang="en-US" sz="1600" dirty="0" smtClean="0"/>
              <a:t> is applied to identify regions exceeding threshold intensity, indicating cracks or surface damage.</a:t>
            </a:r>
          </a:p>
          <a:p>
            <a:endParaRPr lang="en-US" sz="1600" dirty="0" smtClean="0"/>
          </a:p>
          <a:p>
            <a:r>
              <a:rPr lang="en-US" sz="1600" b="1" dirty="0" smtClean="0"/>
              <a:t>Result Generation and Reporting:</a:t>
            </a:r>
            <a:r>
              <a:rPr lang="en-US" sz="1600" dirty="0" smtClean="0"/>
              <a:t> The analyzed outputs are compiled into visual inspection reports that highlight defect locations, severity levels, and recommended maintenance actions.</a:t>
            </a:r>
          </a:p>
          <a:p>
            <a:endParaRPr lang="en-US" sz="1600" dirty="0" smtClean="0"/>
          </a:p>
          <a:p>
            <a:r>
              <a:rPr lang="en-US" sz="1600" b="1" dirty="0" smtClean="0"/>
              <a:t>Continuous Learning and Optimization:</a:t>
            </a:r>
            <a:r>
              <a:rPr lang="en-US" sz="1600" dirty="0" smtClean="0"/>
              <a:t> The AI model is periodically retrained using expert-verified inspection data, allowing continuous improvement in accuracy and adaptability for diverse infrastructure types.</a:t>
            </a:r>
          </a:p>
        </p:txBody>
      </p:sp>
    </p:spTree>
    <p:extLst>
      <p:ext uri="{BB962C8B-B14F-4D97-AF65-F5344CB8AC3E}">
        <p14:creationId xmlns:p14="http://schemas.microsoft.com/office/powerpoint/2010/main" val="35913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AC8BD6D-3A1C-E947-7F71-CF5E50B5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B55FD6A3-F500-491E-5CBB-8534C1A25F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1196224"/>
          </a:xfrm>
          <a:prstGeom prst="rect">
            <a:avLst/>
          </a:prstGeom>
        </p:spPr>
        <p:txBody>
          <a:bodyPr vert="horz" wrap="square" lIns="0" tIns="514095" rIns="0" bIns="0" rtlCol="0">
            <a:spAutoFit/>
          </a:bodyPr>
          <a:lstStyle/>
          <a:p>
            <a:pPr marL="3628390">
              <a:lnSpc>
                <a:spcPct val="100000"/>
              </a:lnSpc>
              <a:spcBef>
                <a:spcPts val="95"/>
              </a:spcBef>
            </a:pPr>
            <a:r>
              <a:rPr lang="en-US" b="0" spc="-20" dirty="0" smtClean="0">
                <a:solidFill>
                  <a:srgbClr val="000000"/>
                </a:solidFill>
              </a:rPr>
              <a:t>TESTING</a:t>
            </a:r>
            <a:endParaRPr b="0" spc="-2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6ED131-08ED-082F-8192-12CFC2ECCA21}"/>
              </a:ext>
            </a:extLst>
          </p:cNvPr>
          <p:cNvSpPr txBox="1"/>
          <p:nvPr/>
        </p:nvSpPr>
        <p:spPr>
          <a:xfrm>
            <a:off x="457200" y="1371600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Functional Testing:</a:t>
            </a:r>
            <a:r>
              <a:rPr lang="en-US" dirty="0" smtClean="0"/>
              <a:t> Each core module — including drone control, data acquisition, AI detection, and dashboard — was individually tested to verify correct operation and internal consistency.</a:t>
            </a:r>
          </a:p>
          <a:p>
            <a:endParaRPr lang="en-US" dirty="0" smtClean="0"/>
          </a:p>
          <a:p>
            <a:r>
              <a:rPr lang="en-US" b="1" dirty="0" smtClean="0"/>
              <a:t>Integration Testing:</a:t>
            </a:r>
            <a:r>
              <a:rPr lang="en-US" dirty="0" smtClean="0"/>
              <a:t> The full workflow was validated end-to-end, ensuring smooth communication between drones, AI modules, cloud servers, and visualization dashboards.</a:t>
            </a:r>
          </a:p>
          <a:p>
            <a:endParaRPr lang="en-US" dirty="0" smtClean="0"/>
          </a:p>
          <a:p>
            <a:r>
              <a:rPr lang="en-US" b="1" dirty="0" smtClean="0"/>
              <a:t>Performance Testing:</a:t>
            </a:r>
            <a:r>
              <a:rPr lang="en-US" dirty="0" smtClean="0"/>
              <a:t> The system’s speed, accuracy, and stability were measured during flight operations. Real-time defect detection and alert generation were achieved without noticeable latency.</a:t>
            </a:r>
          </a:p>
          <a:p>
            <a:endParaRPr lang="en-US" dirty="0" smtClean="0"/>
          </a:p>
          <a:p>
            <a:r>
              <a:rPr lang="en-US" b="1" dirty="0" smtClean="0"/>
              <a:t>Field Testing:</a:t>
            </a:r>
            <a:r>
              <a:rPr lang="en-US" dirty="0" smtClean="0"/>
              <a:t> Real infrastructure environments were used to test detection accuracy under different lighting, wind, and weather conditions, confirming consistent drone stability and clear image capture.</a:t>
            </a:r>
          </a:p>
          <a:p>
            <a:endParaRPr lang="en-US" dirty="0" smtClean="0"/>
          </a:p>
          <a:p>
            <a:r>
              <a:rPr lang="en-US" b="1" dirty="0" smtClean="0"/>
              <a:t>User Acceptance Testing:</a:t>
            </a:r>
            <a:r>
              <a:rPr lang="en-US" dirty="0" smtClean="0"/>
              <a:t> The dashboard interface was tested with users to ensure clarity, responsiveness, and ease of interpreting inspection results and system alerts.</a:t>
            </a:r>
          </a:p>
          <a:p>
            <a:endParaRPr lang="en-US" dirty="0" smtClean="0"/>
          </a:p>
          <a:p>
            <a:r>
              <a:rPr lang="en-US" b="1" dirty="0" smtClean="0"/>
              <a:t>Result:</a:t>
            </a:r>
            <a:r>
              <a:rPr lang="en-US" dirty="0" smtClean="0"/>
              <a:t> Testing proved that the INFRA-SCOPE system operates reliably under diverse real-world scenarios, meeting all expected performance and accuracy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92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9BBD77-FE7E-4BFC-FF11-58D0C5AEC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98430" cy="677108"/>
          </a:xfrm>
        </p:spPr>
        <p:txBody>
          <a:bodyPr/>
          <a:lstStyle/>
          <a:p>
            <a:r>
              <a:rPr lang="en-US" dirty="0" smtClean="0"/>
              <a:t>    TEST CASE AND VALIDATION 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10744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Crack Detection:</a:t>
            </a:r>
            <a:r>
              <a:rPr lang="en-US" dirty="0" smtClean="0"/>
              <a:t> The system successfully detected cracks using the HD camera module. AI accurately identified surface defects during multiple trials, matching real inspection outcomes.</a:t>
            </a:r>
          </a:p>
          <a:p>
            <a:endParaRPr lang="en-US" dirty="0" smtClean="0"/>
          </a:p>
          <a:p>
            <a:r>
              <a:rPr lang="en-US" b="1" dirty="0" smtClean="0"/>
              <a:t>Corrosion Detection:</a:t>
            </a:r>
            <a:r>
              <a:rPr lang="en-US" dirty="0" smtClean="0"/>
              <a:t> Thermal sensors effectively analyzed surface temperature variations and confirmed the absence of corrosion in tested structures.</a:t>
            </a:r>
          </a:p>
          <a:p>
            <a:endParaRPr lang="en-US" dirty="0" smtClean="0"/>
          </a:p>
          <a:p>
            <a:r>
              <a:rPr lang="en-US" b="1" dirty="0" smtClean="0"/>
              <a:t>Structural Alignment:</a:t>
            </a:r>
            <a:r>
              <a:rPr lang="en-US" dirty="0" smtClean="0"/>
              <a:t> LiDAR sensors validated proper geometric alignment, confirming accurate 3D structure mapping and consistency across different inspection angles.</a:t>
            </a:r>
          </a:p>
          <a:p>
            <a:endParaRPr lang="en-US" dirty="0" smtClean="0"/>
          </a:p>
          <a:p>
            <a:r>
              <a:rPr lang="en-US" b="1" dirty="0" smtClean="0"/>
              <a:t>Environmental Data Validation:</a:t>
            </a:r>
            <a:r>
              <a:rPr lang="en-US" dirty="0" smtClean="0"/>
              <a:t> Temperature and humidity sensors performed reliably, capturing environmental conditions consistent with actual site readings.</a:t>
            </a:r>
          </a:p>
          <a:p>
            <a:endParaRPr lang="en-US" dirty="0" smtClean="0"/>
          </a:p>
          <a:p>
            <a:r>
              <a:rPr lang="en-US" b="1" dirty="0" smtClean="0"/>
              <a:t>GPS Accuracy:</a:t>
            </a:r>
            <a:r>
              <a:rPr lang="en-US" dirty="0" smtClean="0"/>
              <a:t> The integrated GPS and IMU modules maintained high positional accuracy throughout the flight, ensuring precise location tracking and mapping.</a:t>
            </a:r>
          </a:p>
          <a:p>
            <a:endParaRPr lang="en-US" dirty="0" smtClean="0"/>
          </a:p>
          <a:p>
            <a:r>
              <a:rPr lang="en-US" b="1" dirty="0" smtClean="0"/>
              <a:t>Overall Validation:</a:t>
            </a:r>
            <a:r>
              <a:rPr lang="en-US" dirty="0" smtClean="0"/>
              <a:t> All tests achieved a validation accuracy exceeding </a:t>
            </a:r>
            <a:r>
              <a:rPr lang="en-US" b="1" dirty="0" smtClean="0"/>
              <a:t>90%</a:t>
            </a:r>
            <a:r>
              <a:rPr lang="en-US" dirty="0" smtClean="0"/>
              <a:t>, confirming the system’s stability, precision, and reliability under real-time operating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540" y="1322654"/>
            <a:ext cx="11271885" cy="525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Detection Accuracy:</a:t>
            </a:r>
            <a:r>
              <a:rPr lang="en-US" dirty="0" smtClean="0"/>
              <a:t> The system achieved an overall detection accuracy of </a:t>
            </a:r>
            <a:r>
              <a:rPr lang="en-US" b="1" dirty="0" smtClean="0"/>
              <a:t>90–95%</a:t>
            </a:r>
            <a:r>
              <a:rPr lang="en-US" dirty="0" smtClean="0"/>
              <a:t>, demonstrating high reliability in identifying various infrastructure defects such as cracks and corrosion.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Precision and Recall:</a:t>
            </a:r>
            <a:r>
              <a:rPr lang="en-US" dirty="0" smtClean="0"/>
              <a:t> The AI models recorded a </a:t>
            </a:r>
            <a:r>
              <a:rPr lang="en-US" b="1" dirty="0" smtClean="0"/>
              <a:t>precision rate of 85–92%</a:t>
            </a:r>
            <a:r>
              <a:rPr lang="en-US" dirty="0" smtClean="0"/>
              <a:t> and a </a:t>
            </a:r>
            <a:r>
              <a:rPr lang="en-US" b="1" dirty="0" smtClean="0"/>
              <a:t>recall rate of 88–94%</a:t>
            </a:r>
            <a:r>
              <a:rPr lang="en-US" dirty="0" smtClean="0"/>
              <a:t>, indicating consistent performance with minimal false positives and effective defect capture.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F1 Score:</a:t>
            </a:r>
            <a:r>
              <a:rPr lang="en-US" dirty="0" smtClean="0"/>
              <a:t> An average </a:t>
            </a:r>
            <a:r>
              <a:rPr lang="en-US" b="1" dirty="0" smtClean="0"/>
              <a:t>F1 score between 0.89 and 0.93</a:t>
            </a:r>
            <a:r>
              <a:rPr lang="en-US" dirty="0" smtClean="0"/>
              <a:t> reflects a balanced relationship between precision and recall, proving the robustness of the detection model.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Latency and Real-Time Response:</a:t>
            </a:r>
            <a:r>
              <a:rPr lang="en-US" dirty="0" smtClean="0"/>
              <a:t> The cloud-based analysis maintained a </a:t>
            </a:r>
            <a:r>
              <a:rPr lang="en-US" b="1" dirty="0" smtClean="0"/>
              <a:t>latency of less than 5 seconds</a:t>
            </a:r>
            <a:r>
              <a:rPr lang="en-US" dirty="0" smtClean="0"/>
              <a:t>, ensuring near real-time alert generation and immediate access to inspection results.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Operational Efficiency:</a:t>
            </a:r>
            <a:r>
              <a:rPr lang="en-US" dirty="0" smtClean="0"/>
              <a:t> Each inspection site required </a:t>
            </a:r>
            <a:r>
              <a:rPr lang="en-US" b="1" dirty="0" smtClean="0"/>
              <a:t>only 15–30 minutes</a:t>
            </a:r>
            <a:r>
              <a:rPr lang="en-US" dirty="0" smtClean="0"/>
              <a:t> to complete, reducing manual inspection time by nearly </a:t>
            </a:r>
            <a:r>
              <a:rPr lang="en-US" b="1" dirty="0" smtClean="0"/>
              <a:t>60%</a:t>
            </a:r>
            <a:r>
              <a:rPr lang="en-US" dirty="0" smtClean="0"/>
              <a:t>, while improving data consistency and reliability.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Scalability and Adaptability:</a:t>
            </a:r>
            <a:r>
              <a:rPr lang="en-US" dirty="0" smtClean="0"/>
              <a:t> The system’s modular architecture allows scalability across different infrastructure types, with stable performance even under varying environmental and lighting conditions.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4160" algn="l"/>
              </a:tabLst>
            </a:pP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98430" cy="677108"/>
          </a:xfrm>
        </p:spPr>
        <p:txBody>
          <a:bodyPr/>
          <a:lstStyle/>
          <a:p>
            <a:r>
              <a:rPr lang="en-US" dirty="0" smtClean="0"/>
              <a:t>                 Performance </a:t>
            </a:r>
            <a:r>
              <a:rPr lang="en-US" dirty="0"/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-533400"/>
            <a:ext cx="10098430" cy="1183195"/>
          </a:xfrm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lang="en-IN" spc="-10" dirty="0" smtClean="0"/>
              <a:t>TESTING AND SCREENSHOTS </a:t>
            </a:r>
            <a:endParaRPr spc="-1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550783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1828800"/>
            <a:ext cx="550783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-228600"/>
            <a:ext cx="10098430" cy="1183195"/>
          </a:xfrm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lang="en-US" spc="-10" dirty="0" smtClean="0"/>
              <a:t>     SCREENSHOTS</a:t>
            </a:r>
            <a:endParaRPr spc="-1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06424"/>
            <a:ext cx="5138928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00200"/>
            <a:ext cx="5334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" y="4236720"/>
            <a:ext cx="5215128" cy="2307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2428875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Times New Roman"/>
                <a:cs typeface="Times New Roman"/>
              </a:rPr>
              <a:t>SDGs</a:t>
            </a:r>
            <a:r>
              <a:rPr spc="-17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254" dirty="0">
                <a:latin typeface="Times New Roman"/>
                <a:cs typeface="Times New Roman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TARGETs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698" y="762000"/>
            <a:ext cx="8489950" cy="5768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1" dirty="0"/>
              <a:t>SDG 9 – Industry, Innovation and </a:t>
            </a:r>
            <a:r>
              <a:rPr lang="en-US" b="1" dirty="0" smtClean="0"/>
              <a:t>Infrastructure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Promotes development of reliable, sustainable, and resilient infrastructure supporting economic growth and human well-being</a:t>
            </a:r>
            <a:r>
              <a:rPr lang="en-US" sz="1600" dirty="0" smtClean="0"/>
              <a:t>.</a:t>
            </a:r>
            <a:endParaRPr 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INFRA-SCOPE contributes through drone-based monitoring and AI-driven safety analysis for existing infrastructures.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Targets 9.1 and 9.4 by encouraging modernization and innovation in inspection technologies</a:t>
            </a:r>
            <a:r>
              <a:rPr lang="en-US" dirty="0"/>
              <a:t>.</a:t>
            </a:r>
          </a:p>
          <a:p>
            <a:r>
              <a:rPr lang="en-US" b="1" dirty="0"/>
              <a:t>SDG 11 – Sustainable Cities and Communities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Aims to make cities and communities safe, resilient, and sustainable through improved infrastructure management.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INFRA-SCOPE helps identify early damages in urban structures to prevent accidents and extend their life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Aligns with Targets 11.3 and 11.5 by promoting proactive urban maintenance and safety planning</a:t>
            </a:r>
            <a:endParaRPr lang="en-US" sz="1600" b="1" dirty="0"/>
          </a:p>
          <a:p>
            <a:r>
              <a:rPr lang="en-US" b="1" dirty="0"/>
              <a:t>SDG 13 – Climate Action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Focuses on strengthening resilience and adaptive capacity to climate-related impacts and disasters.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INFRA-SCOPE supports early detection of climate-induced damages such as corrosion or cracks caused by environmental factors.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Contributes to Targets 13.1 and 13.3 by improving awareness and preparedness through data-driven monitoring systems</a:t>
            </a:r>
            <a:r>
              <a:rPr lang="en-US" dirty="0"/>
              <a:t>.</a:t>
            </a:r>
          </a:p>
          <a:p>
            <a:endParaRPr sz="1800" dirty="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795867"/>
            <a:ext cx="2601913" cy="240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3574156"/>
            <a:ext cx="2743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 descr="goals-image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goals-image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-457200"/>
            <a:ext cx="10098430" cy="1183195"/>
          </a:xfrm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lang="en-US" spc="-10" dirty="0" smtClean="0"/>
              <a:t>   SCREENSHOTS</a:t>
            </a:r>
            <a:endParaRPr spc="-10" dirty="0"/>
          </a:p>
        </p:txBody>
      </p:sp>
      <p:pic>
        <p:nvPicPr>
          <p:cNvPr id="6" name="Image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1" y="914400"/>
            <a:ext cx="5562600" cy="2514600"/>
          </a:xfrm>
          <a:prstGeom prst="rect">
            <a:avLst/>
          </a:prstGeom>
        </p:spPr>
      </p:pic>
      <p:pic>
        <p:nvPicPr>
          <p:cNvPr id="7" name="Image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2" y="3733800"/>
            <a:ext cx="5562600" cy="2800350"/>
          </a:xfrm>
          <a:prstGeom prst="rect">
            <a:avLst/>
          </a:prstGeom>
        </p:spPr>
      </p:pic>
      <p:pic>
        <p:nvPicPr>
          <p:cNvPr id="8" name="Image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417320"/>
            <a:ext cx="5567045" cy="4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124" rIns="0" bIns="0" rtlCol="0">
            <a:spAutoFit/>
          </a:bodyPr>
          <a:lstStyle/>
          <a:p>
            <a:pPr marL="353187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016" y="838200"/>
            <a:ext cx="84825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Automated Damage Detection:</a:t>
            </a:r>
            <a:r>
              <a:rPr lang="en-US" dirty="0" smtClean="0"/>
              <a:t> The proposed INFRA-SCOPE system effectively automates the process of infrastructure damage detection using advanced drone technology integrated with artificial intelligence for accurate and efficient inspections.</a:t>
            </a:r>
          </a:p>
          <a:p>
            <a:endParaRPr lang="en-US" dirty="0" smtClean="0"/>
          </a:p>
          <a:p>
            <a:r>
              <a:rPr lang="en-US" b="1" dirty="0" smtClean="0"/>
              <a:t>Enhanced Safety and Efficiency:</a:t>
            </a:r>
            <a:r>
              <a:rPr lang="en-US" dirty="0" smtClean="0"/>
              <a:t> By replacing risky manual inspections with drone-based operations, the system greatly improves safety, operational efficiency, and overall reliability of inspection activities.</a:t>
            </a:r>
          </a:p>
          <a:p>
            <a:endParaRPr lang="en-US" dirty="0" smtClean="0"/>
          </a:p>
          <a:p>
            <a:r>
              <a:rPr lang="en-US" b="1" dirty="0" smtClean="0"/>
              <a:t>Real-Time Data Insights:</a:t>
            </a:r>
            <a:r>
              <a:rPr lang="en-US" dirty="0" smtClean="0"/>
              <a:t> Real-time cloud connectivity enables instant data analysis and visualization, empowering authorities to take proactive maintenance decisions and prevent potential failures.</a:t>
            </a:r>
          </a:p>
          <a:p>
            <a:endParaRPr lang="en-US" dirty="0" smtClean="0"/>
          </a:p>
          <a:p>
            <a:r>
              <a:rPr lang="en-US" b="1" dirty="0" smtClean="0"/>
              <a:t>Cost and Time Optimization:</a:t>
            </a:r>
            <a:r>
              <a:rPr lang="en-US" dirty="0" smtClean="0"/>
              <a:t> The solution significantly reduces inspection costs, minimizes downtime, and enhances productivity, making large-scale infrastructure monitoring faster and more economical.</a:t>
            </a:r>
          </a:p>
          <a:p>
            <a:endParaRPr lang="en-US" dirty="0" smtClean="0"/>
          </a:p>
          <a:p>
            <a:r>
              <a:rPr lang="en-US" b="1" dirty="0" smtClean="0"/>
              <a:t>Sustainability and Resilience:</a:t>
            </a:r>
            <a:r>
              <a:rPr lang="en-US" dirty="0" smtClean="0"/>
              <a:t> By leveraging smart technology, INFRA-SCOPE promotes long-term sustainability, resilience, and smarter asset management for future-ready infrastructure systems.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33" y="1944882"/>
            <a:ext cx="3124200" cy="341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1183195"/>
          </a:xfrm>
          <a:prstGeom prst="rect">
            <a:avLst/>
          </a:prstGeom>
        </p:spPr>
        <p:txBody>
          <a:bodyPr vert="horz" wrap="square" lIns="0" tIns="501192" rIns="0" bIns="0" rtlCol="0">
            <a:spAutoFit/>
          </a:bodyPr>
          <a:lstStyle/>
          <a:p>
            <a:pPr marL="2414905">
              <a:lnSpc>
                <a:spcPct val="100000"/>
              </a:lnSpc>
              <a:spcBef>
                <a:spcPts val="90"/>
              </a:spcBef>
            </a:pPr>
            <a:r>
              <a:rPr dirty="0" smtClean="0"/>
              <a:t>Future</a:t>
            </a:r>
            <a:r>
              <a:rPr lang="en-US" dirty="0" smtClean="0"/>
              <a:t> works</a:t>
            </a:r>
            <a:endParaRPr spc="-10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915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Integration of LiDAR-Based 3D Mapping:</a:t>
            </a:r>
            <a:r>
              <a:rPr lang="en-US" dirty="0" smtClean="0"/>
              <a:t> Future versions of INFRA-SCOPE will integrate LiDAR technology to enable precise 3D spatial mapping and in-depth analysis of structural damages across complex infrastructures.</a:t>
            </a:r>
          </a:p>
          <a:p>
            <a:endParaRPr lang="en-US" dirty="0" smtClean="0"/>
          </a:p>
          <a:p>
            <a:r>
              <a:rPr lang="en-US" b="1" dirty="0" smtClean="0"/>
              <a:t>Swarm Drone Coordination:</a:t>
            </a:r>
            <a:r>
              <a:rPr lang="en-US" dirty="0" smtClean="0"/>
              <a:t> The system can be expanded to support swarm drone technology, allowing multiple drones to perform simultaneous inspections across large geographical areas, improving efficiency and coverage.</a:t>
            </a:r>
          </a:p>
          <a:p>
            <a:endParaRPr lang="en-US" dirty="0" smtClean="0"/>
          </a:p>
          <a:p>
            <a:r>
              <a:rPr lang="en-US" b="1" dirty="0" smtClean="0"/>
              <a:t>Advanced Transformer-Based AI Models:</a:t>
            </a:r>
            <a:r>
              <a:rPr lang="en-US" dirty="0" smtClean="0"/>
              <a:t> Incorporating transformer-based AI architectures will enhance the system’s ability to recognize multiple types of damages such as cracks, corrosion, and deformation with higher accuracy.</a:t>
            </a:r>
          </a:p>
          <a:p>
            <a:endParaRPr lang="en-US" dirty="0" smtClean="0"/>
          </a:p>
          <a:p>
            <a:r>
              <a:rPr lang="en-US" b="1" dirty="0" err="1" smtClean="0"/>
              <a:t>IoT</a:t>
            </a:r>
            <a:r>
              <a:rPr lang="en-US" b="1" dirty="0" smtClean="0"/>
              <a:t>-Enabled Continuous Monitoring:</a:t>
            </a:r>
            <a:r>
              <a:rPr lang="en-US" dirty="0" smtClean="0"/>
              <a:t> By connecting </a:t>
            </a:r>
            <a:r>
              <a:rPr lang="en-US" dirty="0" err="1" smtClean="0"/>
              <a:t>IoT</a:t>
            </a:r>
            <a:r>
              <a:rPr lang="en-US" dirty="0" smtClean="0"/>
              <a:t> sensors directly to the system, INFRA-SCOPE can achieve continuous real-time health tracking of infrastructures and send early alerts for preventive maintenance.</a:t>
            </a:r>
          </a:p>
          <a:p>
            <a:endParaRPr lang="en-US" dirty="0" smtClean="0"/>
          </a:p>
          <a:p>
            <a:r>
              <a:rPr lang="en-US" b="1" dirty="0" smtClean="0"/>
              <a:t>Offline Inspection Mode:</a:t>
            </a:r>
            <a:r>
              <a:rPr lang="en-US" dirty="0" smtClean="0"/>
              <a:t> Future enhancements will include offline operational capability, enabling drones to perform inspections and store data efficiently even in low or no connectivity environments.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D02F90EB-77EF-13F5-2DBB-DFE66AED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038600"/>
            <a:ext cx="3064284" cy="21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687989"/>
            <a:ext cx="2705100" cy="303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799462-7C30-E6C0-465F-00949649C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97234AD2-AB96-C807-E4BA-7E160E2B0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4095" rIns="0" bIns="0" rtlCol="0">
            <a:spAutoFit/>
          </a:bodyPr>
          <a:lstStyle/>
          <a:p>
            <a:pPr marL="389064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Reference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365470"/>
            <a:ext cx="1143000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1.EASA (2019)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EU-Wide Rules on Drones Published.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European Union Aviation Safety Agency.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2.eSmart Systems (2019)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Connected Drone Platform for Utilities.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eSmart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3.Scopito (2019)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Drone Data Management Platform.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Scopito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4.Delair (2019)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Aerial Drone Solutions for Utilities.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Delair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5.PwC (2017)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Clarity from Above: Leveraging Drone Technologies in Infrastructure.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PwC.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6.FlytBase (2020)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Automated Remote Inspection Software.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FlytBase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7.Mehrooz G. et al. (2019)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Cloud Framework for Internet of Drones.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International Journal of Computer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8.Zhang J. et al. (2022)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High-Speed UAV Line Detection Model for Real-Time Power Line Monitoring.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IEEE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9.Bowen O. et al. (2023)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Drone Framework for Power Line Monitoring.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IEEE Transactions on Industrial Electronics.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10.Kheterpal A., Gupta R., &amp; Rao N. (2024)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AI-Driven Structural Health Monitoring System.</a:t>
            </a:r>
            <a:r>
              <a:rPr lang="en-US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Source: IEEE Sensors Journal.</a:t>
            </a:r>
          </a:p>
          <a:p>
            <a:r>
              <a:rPr lang="en-US" sz="1400" b="1" dirty="0" smtClean="0"/>
              <a:t>11.Khaloo A., </a:t>
            </a:r>
            <a:r>
              <a:rPr lang="en-US" sz="1400" b="1" dirty="0" err="1" smtClean="0"/>
              <a:t>Lattanzi</a:t>
            </a:r>
            <a:r>
              <a:rPr lang="en-US" sz="1400" b="1" dirty="0" smtClean="0"/>
              <a:t> D., </a:t>
            </a:r>
            <a:r>
              <a:rPr lang="en-US" sz="1400" b="1" dirty="0" err="1" smtClean="0"/>
              <a:t>Jachimowicz</a:t>
            </a:r>
            <a:r>
              <a:rPr lang="en-US" sz="1400" b="1" dirty="0" smtClean="0"/>
              <a:t> A., &amp; Devaney C. (2018)</a:t>
            </a:r>
            <a:r>
              <a:rPr lang="en-US" sz="1400" dirty="0" smtClean="0"/>
              <a:t> – </a:t>
            </a:r>
            <a:r>
              <a:rPr lang="en-US" sz="1400" i="1" dirty="0" smtClean="0"/>
              <a:t>Utilizing UAV and 3D Computer Vision for Visual Inspection of a Large Gravity Dam.</a:t>
            </a:r>
            <a:r>
              <a:rPr lang="en-US" sz="1400" dirty="0"/>
              <a:t> </a:t>
            </a:r>
            <a:r>
              <a:rPr lang="en-US" sz="1400" dirty="0" smtClean="0"/>
              <a:t>Source: Frontiers in Built Environment. </a:t>
            </a:r>
            <a:r>
              <a:rPr lang="en-US" sz="1400" i="1" dirty="0" smtClean="0"/>
              <a:t>(Frontiers)</a:t>
            </a:r>
            <a:endParaRPr lang="en-US" sz="1400" dirty="0" smtClean="0"/>
          </a:p>
          <a:p>
            <a:r>
              <a:rPr lang="en-US" sz="1400" b="1" dirty="0" smtClean="0"/>
              <a:t>12.Akbar M. A., </a:t>
            </a:r>
            <a:r>
              <a:rPr lang="en-US" sz="1400" b="1" dirty="0" err="1" smtClean="0"/>
              <a:t>Qidwai</a:t>
            </a:r>
            <a:r>
              <a:rPr lang="en-US" sz="1400" b="1" dirty="0" smtClean="0"/>
              <a:t> U., &amp; </a:t>
            </a:r>
            <a:r>
              <a:rPr lang="en-US" sz="1400" b="1" dirty="0" err="1" smtClean="0"/>
              <a:t>Jahanshahi</a:t>
            </a:r>
            <a:r>
              <a:rPr lang="en-US" sz="1400" b="1" dirty="0" smtClean="0"/>
              <a:t> M. R. (2019)</a:t>
            </a:r>
            <a:r>
              <a:rPr lang="en-US" sz="1400" dirty="0" smtClean="0"/>
              <a:t> – </a:t>
            </a:r>
            <a:r>
              <a:rPr lang="en-US" sz="1400" i="1" dirty="0" smtClean="0"/>
              <a:t>An Evaluation of Image-Based Structural Health Monitoring Using Integrated UAV Platform.</a:t>
            </a:r>
            <a:r>
              <a:rPr lang="en-US" sz="1400" dirty="0"/>
              <a:t> </a:t>
            </a:r>
            <a:r>
              <a:rPr lang="en-US" sz="1400" dirty="0" smtClean="0"/>
              <a:t>Source: Structural Control &amp; Health Monitoring. </a:t>
            </a:r>
            <a:r>
              <a:rPr lang="en-US" sz="1400" i="1" dirty="0" smtClean="0"/>
              <a:t>(</a:t>
            </a:r>
            <a:r>
              <a:rPr lang="en-US" sz="1400" i="1" dirty="0" err="1" smtClean="0"/>
              <a:t>QSpace</a:t>
            </a:r>
            <a:r>
              <a:rPr lang="en-US" sz="1400" i="1" dirty="0" smtClean="0"/>
              <a:t>)</a:t>
            </a:r>
            <a:endParaRPr lang="en-US" sz="1400" dirty="0" smtClean="0"/>
          </a:p>
          <a:p>
            <a:r>
              <a:rPr lang="en-US" sz="1400" b="1" dirty="0" smtClean="0"/>
              <a:t>13.Fayyad T. M., Taylor S., Feng K., &amp; Hui F. K. P. (2024)</a:t>
            </a:r>
            <a:r>
              <a:rPr lang="en-US" sz="1400" dirty="0" smtClean="0"/>
              <a:t> – </a:t>
            </a:r>
            <a:r>
              <a:rPr lang="en-US" sz="1400" i="1" dirty="0" smtClean="0"/>
              <a:t>A </a:t>
            </a:r>
            <a:r>
              <a:rPr lang="en-US" sz="1400" i="1" dirty="0" err="1" smtClean="0"/>
              <a:t>Scientometric</a:t>
            </a:r>
            <a:r>
              <a:rPr lang="en-US" sz="1400" i="1" dirty="0" smtClean="0"/>
              <a:t> Analysis of Drone-Based Structural Health Monitoring and New Technologies.</a:t>
            </a:r>
            <a:r>
              <a:rPr lang="en-US" sz="1400" dirty="0"/>
              <a:t> </a:t>
            </a:r>
            <a:r>
              <a:rPr lang="en-US" sz="1400" dirty="0" smtClean="0"/>
              <a:t>Source: Advances in Structural Engineering. </a:t>
            </a:r>
            <a:r>
              <a:rPr lang="en-US" sz="1400" i="1" dirty="0" smtClean="0"/>
              <a:t>(MDPI)</a:t>
            </a:r>
            <a:endParaRPr lang="en-US" sz="1400" dirty="0" smtClean="0"/>
          </a:p>
          <a:p>
            <a:r>
              <a:rPr lang="en-US" sz="1400" b="1" dirty="0" smtClean="0"/>
              <a:t>14.Stipanović I., </a:t>
            </a:r>
            <a:r>
              <a:rPr lang="en-US" sz="1400" b="1" dirty="0" err="1" smtClean="0"/>
              <a:t>Bracić</a:t>
            </a:r>
            <a:r>
              <a:rPr lang="en-US" sz="1400" b="1" dirty="0" smtClean="0"/>
              <a:t> M., </a:t>
            </a:r>
            <a:r>
              <a:rPr lang="en-US" sz="1400" b="1" dirty="0" err="1" smtClean="0"/>
              <a:t>Tica</a:t>
            </a:r>
            <a:r>
              <a:rPr lang="en-US" sz="1400" b="1" dirty="0" smtClean="0"/>
              <a:t> M., </a:t>
            </a:r>
            <a:r>
              <a:rPr lang="en-US" sz="1400" b="1" dirty="0" err="1" smtClean="0"/>
              <a:t>Skarić</a:t>
            </a:r>
            <a:r>
              <a:rPr lang="en-US" sz="1400" b="1" dirty="0" smtClean="0"/>
              <a:t> S., &amp; </a:t>
            </a:r>
            <a:r>
              <a:rPr lang="en-US" sz="1400" b="1" dirty="0" err="1" smtClean="0"/>
              <a:t>Ganić</a:t>
            </a:r>
            <a:r>
              <a:rPr lang="en-US" sz="1400" b="1" dirty="0" smtClean="0"/>
              <a:t> E. (2024)</a:t>
            </a:r>
            <a:r>
              <a:rPr lang="en-US" sz="1400" dirty="0" smtClean="0"/>
              <a:t> – </a:t>
            </a:r>
            <a:r>
              <a:rPr lang="en-US" sz="1400" i="1" dirty="0" smtClean="0"/>
              <a:t>UAV Integration into Airport Infrastructure Inspection Procedures: Case Study Zagreb Airport.</a:t>
            </a:r>
            <a:r>
              <a:rPr lang="en-US" sz="1400" dirty="0"/>
              <a:t> </a:t>
            </a:r>
            <a:r>
              <a:rPr lang="en-US" sz="1400" dirty="0" smtClean="0"/>
              <a:t>Source: University of </a:t>
            </a:r>
            <a:r>
              <a:rPr lang="en-US" sz="1400" dirty="0" err="1" smtClean="0"/>
              <a:t>Twente</a:t>
            </a:r>
            <a:r>
              <a:rPr lang="en-US" sz="1400" dirty="0" smtClean="0"/>
              <a:t> Research Information. </a:t>
            </a:r>
            <a:r>
              <a:rPr lang="en-US" sz="1400" i="1" dirty="0" smtClean="0"/>
              <a:t>(UT Research Information)</a:t>
            </a:r>
            <a:endParaRPr lang="en-US" sz="1400" dirty="0" smtClean="0"/>
          </a:p>
          <a:p>
            <a:r>
              <a:rPr lang="en-US" sz="1400" b="1" dirty="0" smtClean="0"/>
              <a:t>15.Tiwari A., </a:t>
            </a:r>
            <a:r>
              <a:rPr lang="en-US" sz="1400" b="1" dirty="0" err="1" smtClean="0"/>
              <a:t>Tejam</a:t>
            </a:r>
            <a:r>
              <a:rPr lang="en-US" sz="1400" b="1" dirty="0" smtClean="0"/>
              <a:t> A., Jolly L., &amp; Vyas A. S. (2025)</a:t>
            </a:r>
            <a:r>
              <a:rPr lang="en-US" sz="1400" dirty="0" smtClean="0"/>
              <a:t> – </a:t>
            </a:r>
            <a:r>
              <a:rPr lang="en-US" sz="1400" i="1" dirty="0" smtClean="0"/>
              <a:t>Structural Health Monitoring Using Drone Technology.</a:t>
            </a:r>
            <a:r>
              <a:rPr lang="en-US" sz="1400" dirty="0"/>
              <a:t> </a:t>
            </a:r>
            <a:r>
              <a:rPr lang="en-US" sz="1400" dirty="0" smtClean="0"/>
              <a:t>Source: International Journal for Research in Applied Science and Engineering Technology (IJRASET). </a:t>
            </a:r>
            <a:r>
              <a:rPr lang="en-US" sz="1400" i="1" dirty="0" smtClean="0"/>
              <a:t>(IJRASET)</a:t>
            </a:r>
            <a:endParaRPr lang="en-US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928" y="2520213"/>
            <a:ext cx="43751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dirty="0"/>
              <a:t>Thank</a:t>
            </a:r>
            <a:r>
              <a:rPr sz="8000" spc="-50" dirty="0"/>
              <a:t> </a:t>
            </a:r>
            <a:r>
              <a:rPr sz="8000" spc="-625" dirty="0"/>
              <a:t>Y</a:t>
            </a:r>
            <a:r>
              <a:rPr sz="8000" spc="35" dirty="0"/>
              <a:t>ou</a:t>
            </a:r>
            <a:endParaRPr sz="8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CED8A30-22BF-6A22-F6C6-1D7EC874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FB540892-DA13-55E0-82BE-F67BFB994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3033" y="133299"/>
            <a:ext cx="45167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 smtClean="0"/>
              <a:t>INTRODUCTION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xmlns="" id="{7BE2790C-0364-C656-8200-5FB443B2603A}"/>
              </a:ext>
            </a:extLst>
          </p:cNvPr>
          <p:cNvSpPr txBox="1"/>
          <p:nvPr/>
        </p:nvSpPr>
        <p:spPr>
          <a:xfrm>
            <a:off x="611971" y="1106684"/>
            <a:ext cx="7693829" cy="4949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Infrastructure health monitoring is vital for maintaining safety, longevity, and operational reliability of public structures</a:t>
            </a:r>
            <a:r>
              <a:rPr lang="en-US" sz="20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 inspection methods are labor-intensive, time-consuming, and prone to human errors</a:t>
            </a:r>
            <a:r>
              <a:rPr lang="en-US" sz="20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Advances in drone technology have enabled remote monitoring of hard-to-reach areas with high precision</a:t>
            </a:r>
            <a:r>
              <a:rPr lang="en-US" sz="20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Artificial Intelligence enhances image interpretation, automatically classifying structural defects</a:t>
            </a:r>
            <a:r>
              <a:rPr lang="en-US" sz="20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Cloud integration supports real-time data transfer, enabling proactive maintenance decisions and timely interventions.</a:t>
            </a:r>
          </a:p>
          <a:p>
            <a:pPr marL="317500" marR="142875" indent="-30543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1750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86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3033" y="133299"/>
            <a:ext cx="45167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Problem</a:t>
            </a:r>
            <a:r>
              <a:rPr spc="-210" dirty="0"/>
              <a:t> </a:t>
            </a:r>
            <a:r>
              <a:rPr spc="-1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400166"/>
            <a:ext cx="8638845" cy="444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b="1" dirty="0" smtClean="0"/>
              <a:t>Manual Inspection Challenges: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infrastructure inspections are largely manual, making them dangerous, time-consuming, and prone to human error.</a:t>
            </a:r>
          </a:p>
          <a:p>
            <a:r>
              <a:rPr lang="en-US" b="1" dirty="0" smtClean="0"/>
              <a:t>Limited Accessibility: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 inspections face difficulties in reaching elevated, remote, or complex structural areas.</a:t>
            </a:r>
          </a:p>
          <a:p>
            <a:r>
              <a:rPr lang="en-US" b="1" dirty="0" smtClean="0"/>
              <a:t>Lack of Automation: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no automated system for real-time damage detection or predictive maintenance.</a:t>
            </a:r>
          </a:p>
          <a:p>
            <a:r>
              <a:rPr lang="en-US" b="1" dirty="0" smtClean="0"/>
              <a:t>Poor Digital Integration: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Absence of a unified digital monitoring platform leads to delays in identifying and reporting faults.</a:t>
            </a:r>
          </a:p>
          <a:p>
            <a:r>
              <a:rPr lang="en-US" b="1" dirty="0" smtClean="0"/>
              <a:t>Need for Smart Framework: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Hence, there is a strong need for a </a:t>
            </a:r>
            <a:r>
              <a:rPr lang="en-US" b="1" dirty="0" smtClean="0"/>
              <a:t>drone-based intelligent system</a:t>
            </a:r>
            <a:r>
              <a:rPr lang="en-US" dirty="0" smtClean="0"/>
              <a:t> that ensures safety, operational speed, and data-driven accuracy.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C83035C-1953-6044-D999-18636281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905001"/>
            <a:ext cx="344701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4245" y="197307"/>
            <a:ext cx="19126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5" dirty="0"/>
              <a:t>Abstract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907796" y="1040333"/>
            <a:ext cx="6520815" cy="4949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INFRA-SCOPE is an AI- and drone-powered inspection framework for detecting damages in infrastructures like bridges, towers, and pipelines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It integrates AI, </a:t>
            </a:r>
            <a:r>
              <a:rPr lang="en-US" dirty="0" err="1"/>
              <a:t>IoT</a:t>
            </a:r>
            <a:r>
              <a:rPr lang="en-US" dirty="0"/>
              <a:t>, and Cloud computing to collect, analyze, and visualize structural data in real time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Drones capture high-resolution images and sensor readings, which are processed using machine learning to identify cracks, corrosion, or deformations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system ensures faster inspections, improved safety, and lower maintenance costs by eliminating human intervention in risky zones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Results are displayed on a centralized dashboard with instant alerts for critical damages.</a:t>
            </a:r>
          </a:p>
          <a:p>
            <a:pPr marL="320040" marR="492125" indent="-307975">
              <a:lnSpc>
                <a:spcPct val="100000"/>
              </a:lnSpc>
              <a:spcBef>
                <a:spcPts val="95"/>
              </a:spcBef>
              <a:buFont typeface="Arial Black"/>
              <a:buChar char="□"/>
              <a:tabLst>
                <a:tab pos="320040" algn="l"/>
              </a:tabLst>
            </a:pPr>
            <a:endParaRPr sz="14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34638E63-5E63-9E06-25D0-A5957A57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81200"/>
            <a:ext cx="4165801" cy="260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75AE5A1-67CE-2DA6-C2A6-7E48E63B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68C4D70E-82A3-B678-B525-D4C4BB1A9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6784" y="-59613"/>
            <a:ext cx="10098430" cy="814248"/>
          </a:xfrm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2428875">
              <a:lnSpc>
                <a:spcPct val="100000"/>
              </a:lnSpc>
              <a:spcBef>
                <a:spcPts val="90"/>
              </a:spcBef>
            </a:pPr>
            <a:r>
              <a:rPr lang="en-US" dirty="0" smtClean="0">
                <a:latin typeface="Times New Roman"/>
                <a:cs typeface="Times New Roman"/>
              </a:rPr>
              <a:t>OBJECTIVES</a:t>
            </a:r>
            <a:endParaRPr spc="-5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a smart inspection system that automates damage detection using drones and AI</a:t>
            </a:r>
            <a:r>
              <a:rPr lang="en-US" sz="2400" dirty="0" smtClean="0"/>
              <a:t>.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Achieve real-time monitoring with cloud-based dashboards and alert mechanisms</a:t>
            </a:r>
            <a:r>
              <a:rPr lang="en-US" sz="2400" dirty="0" smtClean="0"/>
              <a:t>.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 human dependency and risk exposure during inspection of tall or hazardous structures</a:t>
            </a:r>
            <a:r>
              <a:rPr lang="en-US" sz="2400" dirty="0" smtClean="0"/>
              <a:t>.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accuracy and reliability of defect detection compared to traditional manual methods</a:t>
            </a:r>
            <a:r>
              <a:rPr lang="en-US" sz="2400" dirty="0" smtClean="0"/>
              <a:t>.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an efficient, scalable solution that supports sustainable infrastructure management and predictive maintenance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4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37514"/>
            <a:ext cx="73088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Research</a:t>
            </a:r>
            <a:r>
              <a:rPr spc="-180" dirty="0"/>
              <a:t> </a:t>
            </a:r>
            <a:r>
              <a:rPr dirty="0"/>
              <a:t>and</a:t>
            </a:r>
            <a:r>
              <a:rPr spc="-155" dirty="0"/>
              <a:t> </a:t>
            </a:r>
            <a:r>
              <a:rPr spc="-25" dirty="0"/>
              <a:t>Literature</a:t>
            </a:r>
            <a:r>
              <a:rPr spc="-225" dirty="0"/>
              <a:t> </a:t>
            </a:r>
            <a:r>
              <a:rPr spc="-10" dirty="0"/>
              <a:t>Review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37757"/>
              </p:ext>
            </p:extLst>
          </p:nvPr>
        </p:nvGraphicFramePr>
        <p:xfrm>
          <a:off x="295325" y="4343400"/>
          <a:ext cx="812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68119"/>
              </p:ext>
            </p:extLst>
          </p:nvPr>
        </p:nvGraphicFramePr>
        <p:xfrm>
          <a:off x="381000" y="914400"/>
          <a:ext cx="11125200" cy="571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7000"/>
                <a:gridCol w="2895600"/>
                <a:gridCol w="2781300"/>
                <a:gridCol w="2781300"/>
              </a:tblGrid>
              <a:tr h="9525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                </a:t>
                      </a:r>
                      <a:r>
                        <a:rPr lang="en-US" sz="2400" b="1" baseline="0" dirty="0" smtClean="0"/>
                        <a:t>                             </a:t>
                      </a:r>
                      <a:r>
                        <a:rPr lang="en-US" sz="2400" b="1" dirty="0" smtClean="0"/>
                        <a:t>Author </a:t>
                      </a:r>
                      <a:r>
                        <a:rPr lang="en-US" sz="2400" b="1" dirty="0"/>
                        <a:t>/ Year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Method / System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         Key Findings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 Limitations</a:t>
                      </a:r>
                      <a:endParaRPr lang="en-US" sz="2400" b="1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nl-NL" sz="2000" dirty="0" smtClean="0"/>
                        <a:t>O. B. Schofield et al., 2023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UAV power-line detection and 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Improved accuracy in automatic power line following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 enhanced stability and real-time control</a:t>
                      </a:r>
                      <a:endParaRPr 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r>
                        <a:rPr lang="en-US" sz="2000" dirty="0" smtClean="0"/>
                        <a:t>. Zhang et al., 2022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 of Drones 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Enabled open-source cloud-based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network bandwidth needed</a:t>
                      </a:r>
                      <a:endParaRPr 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Mehrooz</a:t>
                      </a:r>
                      <a:r>
                        <a:rPr lang="en-US" sz="2000" dirty="0" smtClean="0"/>
                        <a:t> et al., 2019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 drone inspection 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AI-driven defect identification and reporting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Relies heavily on cloud availability</a:t>
                      </a:r>
                      <a:endParaRPr 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eSmart</a:t>
                      </a:r>
                      <a:r>
                        <a:rPr lang="en-US" sz="2000" dirty="0" smtClean="0"/>
                        <a:t> Systems, 2021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 drone use in utilities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human risk and cost by 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Regulatory constraints in operation</a:t>
                      </a:r>
                      <a:endParaRPr 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PwC Report, 2017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Autonomous drone control 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Offers end-to-end inspection workflow automation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setup and maintenance cost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6784" y="-59613"/>
            <a:ext cx="10098430" cy="677108"/>
          </a:xfrm>
        </p:spPr>
        <p:txBody>
          <a:bodyPr/>
          <a:lstStyle/>
          <a:p>
            <a:r>
              <a:rPr lang="en-US" spc="-20" dirty="0" smtClean="0"/>
              <a:t>          Research</a:t>
            </a:r>
            <a:r>
              <a:rPr lang="en-US" spc="-180" dirty="0" smtClean="0"/>
              <a:t> </a:t>
            </a:r>
            <a:r>
              <a:rPr lang="en-US" dirty="0"/>
              <a:t>and</a:t>
            </a:r>
            <a:r>
              <a:rPr lang="en-US" spc="-155" dirty="0"/>
              <a:t> </a:t>
            </a:r>
            <a:r>
              <a:rPr lang="en-US" spc="-25" dirty="0"/>
              <a:t>Literature</a:t>
            </a:r>
            <a:r>
              <a:rPr lang="en-US" spc="-225" dirty="0"/>
              <a:t> </a:t>
            </a:r>
            <a:r>
              <a:rPr lang="en-US" spc="-10" dirty="0"/>
              <a:t>Review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16059"/>
              </p:ext>
            </p:extLst>
          </p:nvPr>
        </p:nvGraphicFramePr>
        <p:xfrm>
          <a:off x="381000" y="1371600"/>
          <a:ext cx="11277600" cy="464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/>
                <a:gridCol w="2895600"/>
                <a:gridCol w="2743200"/>
                <a:gridCol w="2819400"/>
              </a:tblGrid>
              <a:tr h="120509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     </a:t>
                      </a:r>
                      <a:r>
                        <a:rPr lang="en-US" sz="2000" b="0" dirty="0" err="1" smtClean="0"/>
                        <a:t>Delair</a:t>
                      </a:r>
                      <a:r>
                        <a:rPr lang="en-US" sz="2000" b="0" dirty="0" smtClean="0"/>
                        <a:t>, 2019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Industrial drone inspection solutions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Provides high-resolution aerial data for defect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Minimal onboard AI capabilities</a:t>
                      </a:r>
                      <a:endParaRPr lang="en-US" dirty="0"/>
                    </a:p>
                  </a:txBody>
                  <a:tcPr/>
                </a:tc>
              </a:tr>
              <a:tr h="1119010">
                <a:tc>
                  <a:txBody>
                    <a:bodyPr/>
                    <a:lstStyle/>
                    <a:p>
                      <a:r>
                        <a:rPr lang="en-US" sz="2000" b="0" dirty="0" smtClean="0"/>
                        <a:t>EASA, 2019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 regulatory standards for drones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Ensures operational safety and compliance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 cover AI integration aspects</a:t>
                      </a:r>
                      <a:endParaRPr lang="en-US" dirty="0"/>
                    </a:p>
                  </a:txBody>
                  <a:tcPr/>
                </a:tc>
              </a:tr>
              <a:tr h="1205090">
                <a:tc>
                  <a:txBody>
                    <a:bodyPr/>
                    <a:lstStyle/>
                    <a:p>
                      <a:r>
                        <a:rPr lang="en-US" sz="2000" b="0" dirty="0" err="1" smtClean="0"/>
                        <a:t>Scopito</a:t>
                      </a:r>
                      <a:r>
                        <a:rPr lang="en-US" sz="2000" b="0" dirty="0" smtClean="0"/>
                        <a:t>, 2019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Drone data management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Enables comparative analysis over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Lacks automation in labeling</a:t>
                      </a:r>
                      <a:endParaRPr lang="en-US" dirty="0"/>
                    </a:p>
                  </a:txBody>
                  <a:tcPr/>
                </a:tc>
              </a:tr>
              <a:tr h="1119010">
                <a:tc>
                  <a:txBody>
                    <a:bodyPr/>
                    <a:lstStyle/>
                    <a:p>
                      <a:r>
                        <a:rPr lang="da-DK" sz="2000" b="0" dirty="0" smtClean="0"/>
                        <a:t>G. Mehrooz et al., 2020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IoT</a:t>
                      </a:r>
                      <a:r>
                        <a:rPr lang="en-US" dirty="0" smtClean="0"/>
                        <a:t>-integrated UAV communication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Improved autonomous decision-making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Latency during data upload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-381000"/>
            <a:ext cx="10098430" cy="1263903"/>
          </a:xfrm>
          <a:prstGeom prst="rect">
            <a:avLst/>
          </a:prstGeom>
        </p:spPr>
        <p:txBody>
          <a:bodyPr vert="horz" wrap="square" lIns="0" tIns="648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950" dirty="0" smtClean="0"/>
              <a:t>                   ARCHITECTURE DIAGRAM</a:t>
            </a:r>
            <a:endParaRPr sz="39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2336</Words>
  <Application>Microsoft Office PowerPoint</Application>
  <PresentationFormat>Custom</PresentationFormat>
  <Paragraphs>206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SDGs and TARGETs</vt:lpstr>
      <vt:lpstr>INTRODUCTION</vt:lpstr>
      <vt:lpstr>Problem Statement</vt:lpstr>
      <vt:lpstr>Abstract</vt:lpstr>
      <vt:lpstr>OBJECTIVES</vt:lpstr>
      <vt:lpstr>Research and Literature Review</vt:lpstr>
      <vt:lpstr>          Research and Literature Review</vt:lpstr>
      <vt:lpstr>                   ARCHITECTURE DIAGRAM</vt:lpstr>
      <vt:lpstr>          UML DIAGRAMS-USE CASE DIAGRAM</vt:lpstr>
      <vt:lpstr>   CLASS DIAGRAM</vt:lpstr>
      <vt:lpstr>DATAFLOW DIAGRAM</vt:lpstr>
      <vt:lpstr>Module Description</vt:lpstr>
      <vt:lpstr>    Algorithm / Methodology</vt:lpstr>
      <vt:lpstr>TESTING</vt:lpstr>
      <vt:lpstr>    TEST CASE AND VALIDATION TESTING</vt:lpstr>
      <vt:lpstr>                 Performance Analysis</vt:lpstr>
      <vt:lpstr>TESTING AND SCREENSHOTS </vt:lpstr>
      <vt:lpstr>     SCREENSHOTS</vt:lpstr>
      <vt:lpstr>   SCREENSHOTS</vt:lpstr>
      <vt:lpstr>Conclusion</vt:lpstr>
      <vt:lpstr>Future works</vt:lpstr>
      <vt:lpstr>Reference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Ananthitha V</dc:creator>
  <cp:lastModifiedBy>USER</cp:lastModifiedBy>
  <cp:revision>30</cp:revision>
  <dcterms:created xsi:type="dcterms:W3CDTF">2025-10-25T07:05:35Z</dcterms:created>
  <dcterms:modified xsi:type="dcterms:W3CDTF">2025-10-28T20:04:11Z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2025-10-25T00:00:00Z</vt:filetime>
  </property>
  <property fmtid="{D5CDD505-2E9C-101B-9397-08002B2CF9AE}" pid="5" name="Producer">
    <vt:lpwstr>www.ilovepdf.com</vt:lpwstr>
  </property>
</Properties>
</file>